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1"/>
    <p:restoredTop sz="94643"/>
  </p:normalViewPr>
  <p:slideViewPr>
    <p:cSldViewPr snapToGrid="0" snapToObjects="1">
      <p:cViewPr varScale="1">
        <p:scale>
          <a:sx n="94" d="100"/>
          <a:sy n="94" d="100"/>
        </p:scale>
        <p:origin x="2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26 March 2020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7182AE-6E3E-E840-8D38-9CD95448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0" y="0"/>
            <a:ext cx="115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2498725"/>
            <a:ext cx="10515600" cy="1325563"/>
          </a:xfrm>
        </p:spPr>
        <p:txBody>
          <a:bodyPr/>
          <a:lstStyle/>
          <a:p>
            <a:r>
              <a:rPr lang="en-US" dirty="0"/>
              <a:t>﻿Introduction to hydrographs, </a:t>
            </a:r>
            <a:r>
              <a:rPr lang="en-US" dirty="0" err="1"/>
              <a:t>chemographs</a:t>
            </a:r>
            <a:r>
              <a:rPr lang="en-US" dirty="0"/>
              <a:t>, concentrations, and loads</a:t>
            </a:r>
          </a:p>
        </p:txBody>
      </p:sp>
    </p:spTree>
    <p:extLst>
      <p:ext uri="{BB962C8B-B14F-4D97-AF65-F5344CB8AC3E}">
        <p14:creationId xmlns:p14="http://schemas.microsoft.com/office/powerpoint/2010/main" val="416085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F451-A6DB-FF42-B163-5AD28D4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862102"/>
            <a:ext cx="8056880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5547-0D54-614F-BFA4-42E37620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1356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4778-3CC2-604D-A80C-DE1AEA38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hydrograph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4CB-AF96-5849-B0B9-0B051A4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made of </a:t>
            </a:r>
          </a:p>
          <a:p>
            <a:pPr lvl="1"/>
            <a:r>
              <a:rPr lang="en-US" dirty="0"/>
              <a:t>Fast rising limb</a:t>
            </a:r>
          </a:p>
          <a:p>
            <a:pPr lvl="1"/>
            <a:r>
              <a:rPr lang="en-US" dirty="0"/>
              <a:t>Slower falling limb</a:t>
            </a:r>
          </a:p>
          <a:p>
            <a:r>
              <a:rPr lang="en-US" dirty="0"/>
              <a:t>Flow peak</a:t>
            </a:r>
          </a:p>
          <a:p>
            <a:r>
              <a:rPr lang="en-US" dirty="0"/>
              <a:t>Time of rise</a:t>
            </a:r>
          </a:p>
        </p:txBody>
      </p:sp>
    </p:spTree>
    <p:extLst>
      <p:ext uri="{BB962C8B-B14F-4D97-AF65-F5344CB8AC3E}">
        <p14:creationId xmlns:p14="http://schemas.microsoft.com/office/powerpoint/2010/main" val="41261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ACD-4409-3E4C-A11B-DAF792B9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hydrograph over an entire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67ED-A8B5-8E46-8726-5016879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04DD-2D3D-F248-9491-D06EC23A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76627"/>
            <a:ext cx="94488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6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C556E-E37D-4E4C-A2FB-26F3D4F4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2060734"/>
            <a:ext cx="4711700" cy="1422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0693-B5D1-4043-B276-10308B6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147820"/>
            <a:ext cx="6794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A362-26C6-0A4E-8B0C-C94BFAA5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71E7-E1C2-1B4D-BEF9-595E735D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825625"/>
            <a:ext cx="9133840" cy="50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8E98-04FB-BE4F-B112-CCD2A82A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424"/>
            <a:ext cx="10515600" cy="3913739"/>
          </a:xfrm>
        </p:spPr>
      </p:pic>
    </p:spTree>
    <p:extLst>
      <p:ext uri="{BB962C8B-B14F-4D97-AF65-F5344CB8AC3E}">
        <p14:creationId xmlns:p14="http://schemas.microsoft.com/office/powerpoint/2010/main" val="402799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F51-D972-F246-AA2B-D2CFE0B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importance of rare high flow events</a:t>
            </a:r>
          </a:p>
          <a:p>
            <a:r>
              <a:rPr lang="en-US" dirty="0"/>
              <a:t>Flow duration curves represent the percentage of the total flow that occurred in x% of the time corresponding to the highest flows</a:t>
            </a:r>
          </a:p>
        </p:txBody>
      </p:sp>
    </p:spTree>
    <p:extLst>
      <p:ext uri="{BB962C8B-B14F-4D97-AF65-F5344CB8AC3E}">
        <p14:creationId xmlns:p14="http://schemas.microsoft.com/office/powerpoint/2010/main" val="82128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flow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0375C-1F50-A54C-A2B2-CDBB2043D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under sorted flow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E4084-BB4E-7E45-899B-8E55289B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705"/>
            <a:ext cx="10515600" cy="3371177"/>
          </a:xfrm>
        </p:spPr>
      </p:pic>
    </p:spTree>
    <p:extLst>
      <p:ext uri="{BB962C8B-B14F-4D97-AF65-F5344CB8AC3E}">
        <p14:creationId xmlns:p14="http://schemas.microsoft.com/office/powerpoint/2010/main" val="286415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173AD-A8EE-BF4E-AD7C-3A47785E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49DF6-CA6B-E945-B627-D4745FD9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9B6F6-7601-554D-BE4D-3C9F15BD0482}"/>
              </a:ext>
            </a:extLst>
          </p:cNvPr>
          <p:cNvCxnSpPr/>
          <p:nvPr/>
        </p:nvCxnSpPr>
        <p:spPr>
          <a:xfrm flipV="1">
            <a:off x="4663440" y="4053840"/>
            <a:ext cx="0" cy="122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4508A-419D-B147-8B6C-0F86CEAB19C4}"/>
              </a:ext>
            </a:extLst>
          </p:cNvPr>
          <p:cNvGrpSpPr/>
          <p:nvPr/>
        </p:nvGrpSpPr>
        <p:grpSpPr>
          <a:xfrm>
            <a:off x="1204346" y="3859014"/>
            <a:ext cx="3438774" cy="369332"/>
            <a:chOff x="1204346" y="3859014"/>
            <a:chExt cx="3438774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E1702-49A1-A64E-A81A-AEC74C022553}"/>
                </a:ext>
              </a:extLst>
            </p:cNvPr>
            <p:cNvCxnSpPr/>
            <p:nvPr/>
          </p:nvCxnSpPr>
          <p:spPr>
            <a:xfrm flipH="1">
              <a:off x="1788160" y="4043680"/>
              <a:ext cx="2854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2F25-49E6-B845-8B31-A9EFA1A4A54F}"/>
                </a:ext>
              </a:extLst>
            </p:cNvPr>
            <p:cNvSpPr txBox="1"/>
            <p:nvPr/>
          </p:nvSpPr>
          <p:spPr>
            <a:xfrm>
              <a:off x="1204346" y="38590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Chemographs</a:t>
            </a:r>
            <a:r>
              <a:rPr lang="en-US" dirty="0"/>
              <a:t> and concentration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FF5FB-7ABC-0A43-BD8D-BB12271B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2DF-F5E4-5044-957D-43C376D0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71295-1975-AD42-8810-847548C7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A9B-CE31-3943-9AC5-5118DAC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DF3AE-43A0-3344-81A7-90DD3D09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3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DB2-45D1-734A-88B0-70EC7E40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1E87-E213-DC44-ABEB-C3393FDF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72" y="2465541"/>
            <a:ext cx="2781300" cy="71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C7D2-73B2-974B-B11A-86FE3B1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951594"/>
            <a:ext cx="8686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8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82962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D82-83C3-FB47-A0A7-B890345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loads without continuous concentrations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E532-649B-F14B-8707-3E46D278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~ Volume x arithmetic average</a:t>
            </a:r>
          </a:p>
          <a:p>
            <a:r>
              <a:rPr lang="en-US" dirty="0"/>
              <a:t>Underestimates loads when </a:t>
            </a:r>
            <a:r>
              <a:rPr lang="en-US" dirty="0">
                <a:solidFill>
                  <a:srgbClr val="FF0000"/>
                </a:solidFill>
              </a:rPr>
              <a:t>concentration</a:t>
            </a:r>
            <a:r>
              <a:rPr lang="en-US" dirty="0"/>
              <a:t> effect</a:t>
            </a:r>
          </a:p>
          <a:p>
            <a:r>
              <a:rPr lang="en-US" dirty="0"/>
              <a:t>Overestimates loads when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dilution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71803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814</Words>
  <Application>Microsoft Macintosh PowerPoint</Application>
  <PresentationFormat>Widescreen</PresentationFormat>
  <Paragraphs>114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Introduction to hydrographs, chemographs, concentrations, and loads</vt:lpstr>
      <vt:lpstr>Hydrograph</vt:lpstr>
      <vt:lpstr>Hydrograph</vt:lpstr>
      <vt:lpstr>Characteristics of a hydrograph</vt:lpstr>
      <vt:lpstr>Actual hydrograph over an entire year</vt:lpstr>
      <vt:lpstr>Calculating water fluxes or cumulative flow volumes</vt:lpstr>
      <vt:lpstr>Calculating water fluxes or cumulative flow volumes</vt:lpstr>
      <vt:lpstr>Calculating water fluxes or cumulative flow volumes</vt:lpstr>
      <vt:lpstr>Flow duration curves</vt:lpstr>
      <vt:lpstr>Sorted flow rates</vt:lpstr>
      <vt:lpstr>Integration under sorted flow rates</vt:lpstr>
      <vt:lpstr>Flow duration curves</vt:lpstr>
      <vt:lpstr>Flow duration curves</vt:lpstr>
      <vt:lpstr>Chemographs and concentration levels</vt:lpstr>
      <vt:lpstr>Dilution effect</vt:lpstr>
      <vt:lpstr>Concentration effect</vt:lpstr>
      <vt:lpstr>Cumulative Loads</vt:lpstr>
      <vt:lpstr>Arithmetic average vs Flow Weighted Average Concentration</vt:lpstr>
      <vt:lpstr>Calculating loads without continuous concentrations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29</cp:revision>
  <dcterms:created xsi:type="dcterms:W3CDTF">2018-12-15T02:01:26Z</dcterms:created>
  <dcterms:modified xsi:type="dcterms:W3CDTF">2020-03-27T12:26:29Z</dcterms:modified>
</cp:coreProperties>
</file>